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Fira Sans" panose="020B0604020202020204" charset="0"/>
      <p:regular r:id="rId9"/>
      <p:bold r:id="rId10"/>
      <p:italic r:id="rId11"/>
      <p:boldItalic r:id="rId12"/>
    </p:embeddedFont>
    <p:embeddedFont>
      <p:font typeface="Fira Sans ExtraLight" panose="020B0604020202020204" charset="0"/>
      <p:regular r:id="rId13"/>
      <p:bold r:id="rId14"/>
      <p:italic r:id="rId15"/>
      <p:boldItalic r:id="rId16"/>
    </p:embeddedFont>
    <p:embeddedFont>
      <p:font typeface="Fira Sans Light" panose="020B0604020202020204" charset="0"/>
      <p:regular r:id="rId17"/>
      <p:bold r:id="rId18"/>
      <p:italic r:id="rId19"/>
      <p:boldItalic r:id="rId20"/>
    </p:embeddedFont>
    <p:embeddedFont>
      <p:font typeface="Montserrat SemiBold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5" roundtripDataSignature="AMtx7mjM5ugTLv2c4RFOmSZunsTxHpFce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135D0C7-D406-4D04-9BC0-579FB3DBE798}">
  <a:tblStyle styleId="{0135D0C7-D406-4D04-9BC0-579FB3DBE79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 b="off" i="off"/>
      <a:tcStyle>
        <a:tcBdr/>
        <a:fill>
          <a:solidFill>
            <a:srgbClr val="D0DEEF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0DEEF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15F5A88C-3B95-4420-B24E-F073AC2A1A10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7.fntdata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font" Target="fonts/font1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openxmlformats.org/officeDocument/2006/relationships/font" Target="fonts/font20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font" Target="fonts/font19.fntdata"/><Relationship Id="rId28" Type="http://schemas.openxmlformats.org/officeDocument/2006/relationships/theme" Target="theme/theme1.xml"/><Relationship Id="rId10" Type="http://schemas.openxmlformats.org/officeDocument/2006/relationships/font" Target="fonts/font6.fntdata"/><Relationship Id="rId19" Type="http://schemas.openxmlformats.org/officeDocument/2006/relationships/font" Target="fonts/font15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font" Target="fonts/font18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b44b8c98b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6" name="Google Shape;176;gb44b8c98b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b44b8c98b1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6" name="Google Shape;186;gb44b8c98b1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Diapositive de titre">
  <p:cSld name="6_Diapositive de titr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ctrTitle"/>
          </p:nvPr>
        </p:nvSpPr>
        <p:spPr>
          <a:xfrm>
            <a:off x="1524000" y="2232151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Montserrat SemiBold"/>
              <a:buNone/>
              <a:defRPr sz="6600" b="1" i="0" u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699F459-3D4A-43A5-8ABD-69D6A19950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918" y="0"/>
            <a:ext cx="2186631" cy="69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re et contenu">
  <p:cSld name="2_Titre et contenu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/>
          <p:nvPr/>
        </p:nvSpPr>
        <p:spPr>
          <a:xfrm>
            <a:off x="0" y="0"/>
            <a:ext cx="3816096" cy="6858000"/>
          </a:xfrm>
          <a:prstGeom prst="rect">
            <a:avLst/>
          </a:prstGeom>
          <a:solidFill>
            <a:srgbClr val="706F6F">
              <a:alpha val="2392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572928" y="532385"/>
            <a:ext cx="2670239" cy="829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3B67"/>
              </a:buClr>
              <a:buSzPts val="2800"/>
              <a:buFont typeface="Montserrat SemiBold"/>
              <a:buNone/>
              <a:defRPr sz="2800">
                <a:solidFill>
                  <a:srgbClr val="1E3B67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body" idx="1"/>
          </p:nvPr>
        </p:nvSpPr>
        <p:spPr>
          <a:xfrm>
            <a:off x="574424" y="1467551"/>
            <a:ext cx="2670175" cy="712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23757"/>
              </a:buClr>
              <a:buSzPts val="2000"/>
              <a:buNone/>
              <a:defRPr sz="2000">
                <a:solidFill>
                  <a:srgbClr val="E23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3B67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6F6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6F6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6F6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body" idx="2"/>
          </p:nvPr>
        </p:nvSpPr>
        <p:spPr>
          <a:xfrm>
            <a:off x="573088" y="2316480"/>
            <a:ext cx="2670175" cy="2693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6F6F"/>
              </a:buClr>
              <a:buSzPts val="1400"/>
              <a:buNone/>
              <a:defRPr sz="1400">
                <a:solidFill>
                  <a:srgbClr val="706F6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3B67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6F6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6F6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6F6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body" idx="3"/>
          </p:nvPr>
        </p:nvSpPr>
        <p:spPr>
          <a:xfrm>
            <a:off x="4558831" y="532385"/>
            <a:ext cx="7315200" cy="5715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B67"/>
              </a:buClr>
              <a:buSzPts val="2800"/>
              <a:buChar char="•"/>
              <a:defRPr>
                <a:solidFill>
                  <a:srgbClr val="1E3B67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3B67"/>
              </a:buClr>
              <a:buSzPts val="2400"/>
              <a:buChar char="•"/>
              <a:defRPr>
                <a:solidFill>
                  <a:srgbClr val="1E3B67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3B67"/>
              </a:buClr>
              <a:buSzPts val="2000"/>
              <a:buChar char="•"/>
              <a:defRPr>
                <a:solidFill>
                  <a:srgbClr val="1E3B67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3B67"/>
              </a:buClr>
              <a:buSzPts val="1800"/>
              <a:buChar char="•"/>
              <a:defRPr>
                <a:solidFill>
                  <a:srgbClr val="1E3B67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3B67"/>
              </a:buClr>
              <a:buSzPts val="1800"/>
              <a:buChar char="•"/>
              <a:defRPr>
                <a:solidFill>
                  <a:srgbClr val="1E3B67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00" name="Google Shape;100;p13"/>
          <p:cNvGrpSpPr/>
          <p:nvPr/>
        </p:nvGrpSpPr>
        <p:grpSpPr>
          <a:xfrm>
            <a:off x="6346067" y="-2502"/>
            <a:ext cx="3528695" cy="412998"/>
            <a:chOff x="155409" y="15876"/>
            <a:chExt cx="3528695" cy="412998"/>
          </a:xfrm>
        </p:grpSpPr>
        <p:sp>
          <p:nvSpPr>
            <p:cNvPr id="101" name="Google Shape;101;p13"/>
            <p:cNvSpPr/>
            <p:nvPr/>
          </p:nvSpPr>
          <p:spPr>
            <a:xfrm>
              <a:off x="155409" y="15876"/>
              <a:ext cx="3528695" cy="41299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2" name="Google Shape;102;p1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03184" y="116212"/>
              <a:ext cx="3242782" cy="19268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re et contenu">
  <p:cSld name="3_Titre et contenu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/>
          <p:nvPr/>
        </p:nvSpPr>
        <p:spPr>
          <a:xfrm>
            <a:off x="8382722" y="0"/>
            <a:ext cx="3816096" cy="6858000"/>
          </a:xfrm>
          <a:prstGeom prst="rect">
            <a:avLst/>
          </a:prstGeom>
          <a:solidFill>
            <a:srgbClr val="706F6F">
              <a:alpha val="2392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4"/>
          <p:cNvSpPr txBox="1">
            <a:spLocks noGrp="1"/>
          </p:cNvSpPr>
          <p:nvPr>
            <p:ph type="title"/>
          </p:nvPr>
        </p:nvSpPr>
        <p:spPr>
          <a:xfrm>
            <a:off x="8955650" y="532385"/>
            <a:ext cx="2670239" cy="829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3B67"/>
              </a:buClr>
              <a:buSzPts val="2800"/>
              <a:buFont typeface="Montserrat SemiBold"/>
              <a:buNone/>
              <a:defRPr sz="2800">
                <a:solidFill>
                  <a:srgbClr val="1E3B67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body" idx="1"/>
          </p:nvPr>
        </p:nvSpPr>
        <p:spPr>
          <a:xfrm>
            <a:off x="8957146" y="1467551"/>
            <a:ext cx="2670175" cy="712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23757"/>
              </a:buClr>
              <a:buSzPts val="2000"/>
              <a:buNone/>
              <a:defRPr sz="2000">
                <a:solidFill>
                  <a:srgbClr val="E23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3B67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6F6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6F6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6F6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body" idx="2"/>
          </p:nvPr>
        </p:nvSpPr>
        <p:spPr>
          <a:xfrm>
            <a:off x="8955810" y="2316480"/>
            <a:ext cx="2670175" cy="2693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6F6F"/>
              </a:buClr>
              <a:buSzPts val="1400"/>
              <a:buNone/>
              <a:defRPr sz="1400">
                <a:solidFill>
                  <a:srgbClr val="706F6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3B67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6F6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6F6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6F6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14"/>
          <p:cNvSpPr txBox="1">
            <a:spLocks noGrp="1"/>
          </p:cNvSpPr>
          <p:nvPr>
            <p:ph type="body" idx="3"/>
          </p:nvPr>
        </p:nvSpPr>
        <p:spPr>
          <a:xfrm>
            <a:off x="504715" y="532385"/>
            <a:ext cx="7315200" cy="5715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B67"/>
              </a:buClr>
              <a:buSzPts val="2800"/>
              <a:buChar char="•"/>
              <a:defRPr>
                <a:solidFill>
                  <a:srgbClr val="1E3B67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3B67"/>
              </a:buClr>
              <a:buSzPts val="2400"/>
              <a:buChar char="•"/>
              <a:defRPr>
                <a:solidFill>
                  <a:srgbClr val="1E3B67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3B67"/>
              </a:buClr>
              <a:buSzPts val="2000"/>
              <a:buChar char="•"/>
              <a:defRPr>
                <a:solidFill>
                  <a:srgbClr val="1E3B67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3B67"/>
              </a:buClr>
              <a:buSzPts val="1800"/>
              <a:buChar char="•"/>
              <a:defRPr>
                <a:solidFill>
                  <a:srgbClr val="1E3B67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3B67"/>
              </a:buClr>
              <a:buSzPts val="1800"/>
              <a:buChar char="•"/>
              <a:defRPr>
                <a:solidFill>
                  <a:srgbClr val="1E3B67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12" name="Google Shape;112;p14"/>
          <p:cNvGrpSpPr/>
          <p:nvPr/>
        </p:nvGrpSpPr>
        <p:grpSpPr>
          <a:xfrm>
            <a:off x="2459143" y="0"/>
            <a:ext cx="3528695" cy="412998"/>
            <a:chOff x="155409" y="15876"/>
            <a:chExt cx="3528695" cy="412998"/>
          </a:xfrm>
        </p:grpSpPr>
        <p:sp>
          <p:nvSpPr>
            <p:cNvPr id="113" name="Google Shape;113;p14"/>
            <p:cNvSpPr/>
            <p:nvPr/>
          </p:nvSpPr>
          <p:spPr>
            <a:xfrm>
              <a:off x="155409" y="15876"/>
              <a:ext cx="3528695" cy="41299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4" name="Google Shape;114;p1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03184" y="116212"/>
              <a:ext cx="3242782" cy="19268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re et contenu">
  <p:cSld name="5_Titre et contenu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/>
          <p:nvPr/>
        </p:nvSpPr>
        <p:spPr>
          <a:xfrm>
            <a:off x="8375904" y="3429000"/>
            <a:ext cx="3816096" cy="3429000"/>
          </a:xfrm>
          <a:prstGeom prst="rect">
            <a:avLst/>
          </a:prstGeom>
          <a:solidFill>
            <a:srgbClr val="706F6F">
              <a:alpha val="2392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5"/>
          <p:cNvSpPr txBox="1">
            <a:spLocks noGrp="1"/>
          </p:cNvSpPr>
          <p:nvPr>
            <p:ph type="title"/>
          </p:nvPr>
        </p:nvSpPr>
        <p:spPr>
          <a:xfrm>
            <a:off x="8948832" y="3961386"/>
            <a:ext cx="2670239" cy="684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3B67"/>
              </a:buClr>
              <a:buSzPts val="2800"/>
              <a:buFont typeface="Montserrat SemiBold"/>
              <a:buNone/>
              <a:defRPr sz="2800">
                <a:solidFill>
                  <a:srgbClr val="1E3B67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body" idx="1"/>
          </p:nvPr>
        </p:nvSpPr>
        <p:spPr>
          <a:xfrm>
            <a:off x="8950328" y="4896551"/>
            <a:ext cx="2670175" cy="712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23757"/>
              </a:buClr>
              <a:buSzPts val="2000"/>
              <a:buNone/>
              <a:defRPr sz="2000">
                <a:solidFill>
                  <a:srgbClr val="E23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3B67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6F6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6F6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6F6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body" idx="2"/>
          </p:nvPr>
        </p:nvSpPr>
        <p:spPr>
          <a:xfrm>
            <a:off x="4108062" y="470411"/>
            <a:ext cx="7315200" cy="2800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B67"/>
              </a:buClr>
              <a:buSzPts val="2800"/>
              <a:buChar char="•"/>
              <a:defRPr>
                <a:solidFill>
                  <a:srgbClr val="1E3B67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3B67"/>
              </a:buClr>
              <a:buSzPts val="2400"/>
              <a:buChar char="•"/>
              <a:defRPr>
                <a:solidFill>
                  <a:srgbClr val="1E3B67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3B67"/>
              </a:buClr>
              <a:buSzPts val="2000"/>
              <a:buChar char="•"/>
              <a:defRPr>
                <a:solidFill>
                  <a:srgbClr val="1E3B67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3B67"/>
              </a:buClr>
              <a:buSzPts val="1800"/>
              <a:buChar char="•"/>
              <a:defRPr>
                <a:solidFill>
                  <a:srgbClr val="1E3B67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3B67"/>
              </a:buClr>
              <a:buSzPts val="1800"/>
              <a:buChar char="•"/>
              <a:defRPr>
                <a:solidFill>
                  <a:srgbClr val="1E3B67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15"/>
          <p:cNvSpPr/>
          <p:nvPr/>
        </p:nvSpPr>
        <p:spPr>
          <a:xfrm>
            <a:off x="0" y="0"/>
            <a:ext cx="3816096" cy="3429000"/>
          </a:xfrm>
          <a:prstGeom prst="rect">
            <a:avLst/>
          </a:prstGeom>
          <a:solidFill>
            <a:srgbClr val="706F6F">
              <a:alpha val="2392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5"/>
          <p:cNvSpPr txBox="1">
            <a:spLocks noGrp="1"/>
          </p:cNvSpPr>
          <p:nvPr>
            <p:ph type="body" idx="3"/>
          </p:nvPr>
        </p:nvSpPr>
        <p:spPr>
          <a:xfrm>
            <a:off x="536324" y="1226155"/>
            <a:ext cx="2670175" cy="712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23757"/>
              </a:buClr>
              <a:buSzPts val="2000"/>
              <a:buNone/>
              <a:defRPr sz="2000">
                <a:solidFill>
                  <a:srgbClr val="E23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3B67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6F6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6F6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6F6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15"/>
          <p:cNvSpPr txBox="1">
            <a:spLocks noGrp="1"/>
          </p:cNvSpPr>
          <p:nvPr>
            <p:ph type="body" idx="4"/>
          </p:nvPr>
        </p:nvSpPr>
        <p:spPr>
          <a:xfrm>
            <a:off x="590930" y="3586070"/>
            <a:ext cx="7497762" cy="262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B67"/>
              </a:buClr>
              <a:buSzPts val="2800"/>
              <a:buChar char="•"/>
              <a:defRPr>
                <a:solidFill>
                  <a:srgbClr val="1E3B67"/>
                </a:solidFill>
              </a:defRPr>
            </a:lvl1pPr>
            <a:lvl2pPr marL="914400" lvl="1" indent="-3810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3B67"/>
              </a:buClr>
              <a:buSzPts val="2400"/>
              <a:buChar char="•"/>
              <a:defRPr>
                <a:solidFill>
                  <a:srgbClr val="1E3B67"/>
                </a:solidFill>
              </a:defRPr>
            </a:lvl2pPr>
            <a:lvl3pPr marL="1371600" lvl="2" indent="-355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3B67"/>
              </a:buClr>
              <a:buSzPts val="2000"/>
              <a:buChar char="•"/>
              <a:defRPr>
                <a:solidFill>
                  <a:srgbClr val="1E3B67"/>
                </a:solidFill>
              </a:defRPr>
            </a:lvl3pPr>
            <a:lvl4pPr marL="1828800" lvl="3" indent="-3429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3B67"/>
              </a:buClr>
              <a:buSzPts val="1800"/>
              <a:buChar char="•"/>
              <a:defRPr>
                <a:solidFill>
                  <a:srgbClr val="1E3B67"/>
                </a:solidFill>
              </a:defRPr>
            </a:lvl4pPr>
            <a:lvl5pPr marL="2286000" lvl="4" indent="-3429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3B67"/>
              </a:buClr>
              <a:buSzPts val="1800"/>
              <a:buChar char="•"/>
              <a:defRPr>
                <a:solidFill>
                  <a:srgbClr val="1E3B67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15"/>
          <p:cNvSpPr txBox="1">
            <a:spLocks noGrp="1"/>
          </p:cNvSpPr>
          <p:nvPr>
            <p:ph type="body" idx="5"/>
          </p:nvPr>
        </p:nvSpPr>
        <p:spPr>
          <a:xfrm>
            <a:off x="536324" y="334963"/>
            <a:ext cx="2670172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B67"/>
              </a:buClr>
              <a:buSzPts val="2800"/>
              <a:buNone/>
              <a:defRPr sz="2800">
                <a:solidFill>
                  <a:srgbClr val="1E3B67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3B67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6F6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6F6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6F6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27" name="Google Shape;127;p15"/>
          <p:cNvGrpSpPr/>
          <p:nvPr/>
        </p:nvGrpSpPr>
        <p:grpSpPr>
          <a:xfrm>
            <a:off x="4375105" y="30186"/>
            <a:ext cx="3528695" cy="412998"/>
            <a:chOff x="155409" y="15876"/>
            <a:chExt cx="3528695" cy="412998"/>
          </a:xfrm>
        </p:grpSpPr>
        <p:sp>
          <p:nvSpPr>
            <p:cNvPr id="128" name="Google Shape;128;p15"/>
            <p:cNvSpPr/>
            <p:nvPr/>
          </p:nvSpPr>
          <p:spPr>
            <a:xfrm>
              <a:off x="155409" y="15876"/>
              <a:ext cx="3528695" cy="41299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9" name="Google Shape;129;p1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03184" y="116212"/>
              <a:ext cx="3242782" cy="19268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>
  <p:cSld name="Titre seul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528" y="-13420"/>
            <a:ext cx="12192528" cy="687142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6"/>
          <p:cNvSpPr/>
          <p:nvPr/>
        </p:nvSpPr>
        <p:spPr>
          <a:xfrm>
            <a:off x="329184" y="322357"/>
            <a:ext cx="11533632" cy="621328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33" name="Google Shape;133;p16"/>
          <p:cNvSpPr txBox="1">
            <a:spLocks noGrp="1"/>
          </p:cNvSpPr>
          <p:nvPr>
            <p:ph type="title"/>
          </p:nvPr>
        </p:nvSpPr>
        <p:spPr>
          <a:xfrm>
            <a:off x="838200" y="63334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3B67"/>
              </a:buClr>
              <a:buSzPts val="4800"/>
              <a:buFont typeface="Montserrat SemiBold"/>
              <a:buNone/>
              <a:defRPr sz="4800" cap="none">
                <a:solidFill>
                  <a:srgbClr val="1E3B67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137" name="Google Shape;137;p16"/>
          <p:cNvSpPr txBox="1">
            <a:spLocks noGrp="1"/>
          </p:cNvSpPr>
          <p:nvPr>
            <p:ph type="body" idx="1"/>
          </p:nvPr>
        </p:nvSpPr>
        <p:spPr>
          <a:xfrm>
            <a:off x="838200" y="2401888"/>
            <a:ext cx="105156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6F6F"/>
              </a:buClr>
              <a:buSzPts val="2800"/>
              <a:buNone/>
              <a:defRPr sz="2800">
                <a:solidFill>
                  <a:srgbClr val="706F6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Fira Sans ExtraLight"/>
                <a:ea typeface="Fira Sans ExtraLight"/>
                <a:cs typeface="Fira Sans ExtraLight"/>
                <a:sym typeface="Fira Sans ExtraLight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6F6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6F6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6F6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38" name="Google Shape;138;p16"/>
          <p:cNvGrpSpPr/>
          <p:nvPr/>
        </p:nvGrpSpPr>
        <p:grpSpPr>
          <a:xfrm>
            <a:off x="4353077" y="-13421"/>
            <a:ext cx="3485318" cy="335777"/>
            <a:chOff x="4353077" y="-13421"/>
            <a:chExt cx="3485318" cy="335777"/>
          </a:xfrm>
        </p:grpSpPr>
        <p:sp>
          <p:nvSpPr>
            <p:cNvPr id="139" name="Google Shape;139;p16"/>
            <p:cNvSpPr/>
            <p:nvPr/>
          </p:nvSpPr>
          <p:spPr>
            <a:xfrm>
              <a:off x="4353077" y="-13421"/>
              <a:ext cx="3485318" cy="33577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0" name="Google Shape;140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474345" y="73834"/>
              <a:ext cx="3242782" cy="19268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position personnalisée">
  <p:cSld name="Disposition personnalisée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re seul">
  <p:cSld name="1_Titre seul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528" y="-13420"/>
            <a:ext cx="12192528" cy="687142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8"/>
          <p:cNvSpPr/>
          <p:nvPr/>
        </p:nvSpPr>
        <p:spPr>
          <a:xfrm>
            <a:off x="329184" y="322357"/>
            <a:ext cx="11533632" cy="621328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48" name="Google Shape;148;p18"/>
          <p:cNvSpPr txBox="1">
            <a:spLocks noGrp="1"/>
          </p:cNvSpPr>
          <p:nvPr>
            <p:ph type="title"/>
          </p:nvPr>
        </p:nvSpPr>
        <p:spPr>
          <a:xfrm>
            <a:off x="838200" y="917403"/>
            <a:ext cx="10515600" cy="770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3B67"/>
              </a:buClr>
              <a:buSzPts val="4800"/>
              <a:buFont typeface="Montserrat SemiBold"/>
              <a:buNone/>
              <a:defRPr sz="4800" cap="none">
                <a:solidFill>
                  <a:srgbClr val="1E3B67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8"/>
          <p:cNvSpPr txBox="1">
            <a:spLocks noGrp="1"/>
          </p:cNvSpPr>
          <p:nvPr>
            <p:ph type="body" idx="1"/>
          </p:nvPr>
        </p:nvSpPr>
        <p:spPr>
          <a:xfrm>
            <a:off x="838200" y="2809460"/>
            <a:ext cx="10515600" cy="325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6F6F"/>
              </a:buClr>
              <a:buSzPts val="2800"/>
              <a:buNone/>
              <a:defRPr sz="2800">
                <a:solidFill>
                  <a:srgbClr val="706F6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Fira Sans ExtraLight"/>
                <a:ea typeface="Fira Sans ExtraLight"/>
                <a:cs typeface="Fira Sans ExtraLight"/>
                <a:sym typeface="Fira Sans ExtraLight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6F6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6F6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6F6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18"/>
          <p:cNvSpPr txBox="1">
            <a:spLocks noGrp="1"/>
          </p:cNvSpPr>
          <p:nvPr>
            <p:ph type="body" idx="2"/>
          </p:nvPr>
        </p:nvSpPr>
        <p:spPr>
          <a:xfrm>
            <a:off x="838200" y="1709601"/>
            <a:ext cx="10515600" cy="411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23757"/>
              </a:buClr>
              <a:buSzPts val="2400"/>
              <a:buNone/>
              <a:defRPr sz="2400">
                <a:solidFill>
                  <a:srgbClr val="E23757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3B67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6F6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6F6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6F6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51" name="Google Shape;151;p18"/>
          <p:cNvGrpSpPr/>
          <p:nvPr/>
        </p:nvGrpSpPr>
        <p:grpSpPr>
          <a:xfrm>
            <a:off x="4353077" y="-13421"/>
            <a:ext cx="3485318" cy="335777"/>
            <a:chOff x="4353077" y="-13421"/>
            <a:chExt cx="3485318" cy="335777"/>
          </a:xfrm>
        </p:grpSpPr>
        <p:sp>
          <p:nvSpPr>
            <p:cNvPr id="152" name="Google Shape;152;p18"/>
            <p:cNvSpPr/>
            <p:nvPr/>
          </p:nvSpPr>
          <p:spPr>
            <a:xfrm>
              <a:off x="4353077" y="-13421"/>
              <a:ext cx="3485318" cy="33577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3" name="Google Shape;153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474345" y="73834"/>
              <a:ext cx="3242782" cy="19268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Diapositive de titre">
  <p:cSld name="4_Diapositive de titre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19"/>
          <p:cNvPicPr preferRelativeResize="0"/>
          <p:nvPr/>
        </p:nvPicPr>
        <p:blipFill rotWithShape="1">
          <a:blip r:embed="rId2">
            <a:alphaModFix/>
          </a:blip>
          <a:srcRect t="21679" b="21677"/>
          <a:stretch/>
        </p:blipFill>
        <p:spPr>
          <a:xfrm>
            <a:off x="326571" y="304012"/>
            <a:ext cx="11536245" cy="6162103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9"/>
          <p:cNvSpPr txBox="1">
            <a:spLocks noGrp="1"/>
          </p:cNvSpPr>
          <p:nvPr>
            <p:ph type="ctrTitle"/>
          </p:nvPr>
        </p:nvSpPr>
        <p:spPr>
          <a:xfrm>
            <a:off x="1524000" y="2232151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Montserrat SemiBold"/>
              <a:buNone/>
              <a:defRPr sz="6600" b="1" i="0" u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iapositive de titre">
  <p:cSld name="3_Diapositive de titre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528" y="-13420"/>
            <a:ext cx="12192528" cy="6858953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165" name="Google Shape;165;p20"/>
          <p:cNvSpPr/>
          <p:nvPr/>
        </p:nvSpPr>
        <p:spPr>
          <a:xfrm>
            <a:off x="329184" y="322357"/>
            <a:ext cx="11533632" cy="621328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re seul">
  <p:cSld name="2_Titre seul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528" y="-13420"/>
            <a:ext cx="12192528" cy="6858953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1"/>
          <p:cNvSpPr/>
          <p:nvPr/>
        </p:nvSpPr>
        <p:spPr>
          <a:xfrm>
            <a:off x="329184" y="322357"/>
            <a:ext cx="11533632" cy="621328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69" name="Google Shape;169;p21"/>
          <p:cNvSpPr txBox="1">
            <a:spLocks noGrp="1"/>
          </p:cNvSpPr>
          <p:nvPr>
            <p:ph type="title"/>
          </p:nvPr>
        </p:nvSpPr>
        <p:spPr>
          <a:xfrm>
            <a:off x="838200" y="63334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3B6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173" name="Google Shape;173;p21"/>
          <p:cNvSpPr txBox="1">
            <a:spLocks noGrp="1"/>
          </p:cNvSpPr>
          <p:nvPr>
            <p:ph type="body" idx="1"/>
          </p:nvPr>
        </p:nvSpPr>
        <p:spPr>
          <a:xfrm>
            <a:off x="838200" y="2401888"/>
            <a:ext cx="105156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23757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3B67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6F6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6F6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6F6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e de titre">
  <p:cSld name="2_Diapositive de titr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5"/>
          <p:cNvPicPr preferRelativeResize="0"/>
          <p:nvPr/>
        </p:nvPicPr>
        <p:blipFill rotWithShape="1">
          <a:blip r:embed="rId2">
            <a:alphaModFix/>
          </a:blip>
          <a:srcRect t="21679" b="21677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22" name="Google Shape;22;p5"/>
          <p:cNvSpPr/>
          <p:nvPr/>
        </p:nvSpPr>
        <p:spPr>
          <a:xfrm>
            <a:off x="329184" y="322357"/>
            <a:ext cx="11533632" cy="621328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2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79320" y="2304667"/>
            <a:ext cx="7802880" cy="2240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89649" y="493628"/>
            <a:ext cx="3582221" cy="21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>
  <p:cSld name="Vid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/>
          <p:nvPr/>
        </p:nvSpPr>
        <p:spPr>
          <a:xfrm rot="-5400000">
            <a:off x="2974849" y="-2300047"/>
            <a:ext cx="6242304" cy="11533631"/>
          </a:xfrm>
          <a:prstGeom prst="rect">
            <a:avLst/>
          </a:prstGeom>
          <a:gradFill>
            <a:gsLst>
              <a:gs pos="0">
                <a:srgbClr val="E23757"/>
              </a:gs>
              <a:gs pos="25000">
                <a:srgbClr val="A2385C"/>
              </a:gs>
              <a:gs pos="100000">
                <a:srgbClr val="1E3B67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ctrTitle"/>
          </p:nvPr>
        </p:nvSpPr>
        <p:spPr>
          <a:xfrm>
            <a:off x="1524000" y="2232151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Montserrat SemiBold"/>
              <a:buNone/>
              <a:defRPr sz="6600" b="1" i="0" u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1" name="Google Shape;31;p6"/>
          <p:cNvGrpSpPr/>
          <p:nvPr/>
        </p:nvGrpSpPr>
        <p:grpSpPr>
          <a:xfrm>
            <a:off x="4352034" y="0"/>
            <a:ext cx="3485318" cy="346922"/>
            <a:chOff x="4352034" y="0"/>
            <a:chExt cx="3485318" cy="346922"/>
          </a:xfrm>
        </p:grpSpPr>
        <p:sp>
          <p:nvSpPr>
            <p:cNvPr id="32" name="Google Shape;32;p6"/>
            <p:cNvSpPr/>
            <p:nvPr/>
          </p:nvSpPr>
          <p:spPr>
            <a:xfrm>
              <a:off x="4352034" y="0"/>
              <a:ext cx="3485318" cy="34692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3" name="Google Shape;33;p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4473302" y="76685"/>
              <a:ext cx="3242782" cy="19268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528" y="-13420"/>
            <a:ext cx="12192528" cy="687142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7"/>
          <p:cNvSpPr/>
          <p:nvPr/>
        </p:nvSpPr>
        <p:spPr>
          <a:xfrm>
            <a:off x="329184" y="322357"/>
            <a:ext cx="11533632" cy="621328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7" name="Google Shape;37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757"/>
              </a:buClr>
              <a:buSzPts val="6000"/>
              <a:buFont typeface="Montserrat SemiBold"/>
              <a:buNone/>
              <a:defRPr sz="6000">
                <a:solidFill>
                  <a:srgbClr val="E23757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738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B67"/>
              </a:buClr>
              <a:buSzPts val="2400"/>
              <a:buNone/>
              <a:defRPr sz="2400">
                <a:solidFill>
                  <a:srgbClr val="1E3B67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3B67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6F6F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6F6F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6F6F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grpSp>
        <p:nvGrpSpPr>
          <p:cNvPr id="42" name="Google Shape;42;p7"/>
          <p:cNvGrpSpPr/>
          <p:nvPr/>
        </p:nvGrpSpPr>
        <p:grpSpPr>
          <a:xfrm>
            <a:off x="4353077" y="-13421"/>
            <a:ext cx="3485318" cy="335777"/>
            <a:chOff x="4352034" y="-67744"/>
            <a:chExt cx="3485318" cy="335777"/>
          </a:xfrm>
        </p:grpSpPr>
        <p:sp>
          <p:nvSpPr>
            <p:cNvPr id="43" name="Google Shape;43;p7"/>
            <p:cNvSpPr/>
            <p:nvPr/>
          </p:nvSpPr>
          <p:spPr>
            <a:xfrm>
              <a:off x="4352034" y="-67744"/>
              <a:ext cx="3485318" cy="33577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4" name="Google Shape;44;p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473302" y="19511"/>
              <a:ext cx="3242782" cy="19268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e de titre">
  <p:cSld name="1_Diapositive de titre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8"/>
          <p:cNvPicPr preferRelativeResize="0"/>
          <p:nvPr/>
        </p:nvPicPr>
        <p:blipFill rotWithShape="1">
          <a:blip r:embed="rId2">
            <a:alphaModFix/>
          </a:blip>
          <a:srcRect t="21678" b="21874"/>
          <a:stretch/>
        </p:blipFill>
        <p:spPr>
          <a:xfrm>
            <a:off x="326569" y="353770"/>
            <a:ext cx="11536245" cy="6219308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8"/>
          <p:cNvSpPr txBox="1">
            <a:spLocks noGrp="1"/>
          </p:cNvSpPr>
          <p:nvPr>
            <p:ph type="ctrTitle"/>
          </p:nvPr>
        </p:nvSpPr>
        <p:spPr>
          <a:xfrm>
            <a:off x="1524000" y="2232151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Montserrat SemiBold"/>
              <a:buNone/>
              <a:defRPr sz="6600" b="1" i="0" u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grpSp>
        <p:nvGrpSpPr>
          <p:cNvPr id="51" name="Google Shape;51;p8"/>
          <p:cNvGrpSpPr/>
          <p:nvPr/>
        </p:nvGrpSpPr>
        <p:grpSpPr>
          <a:xfrm>
            <a:off x="4353077" y="-13421"/>
            <a:ext cx="3485318" cy="335777"/>
            <a:chOff x="4353077" y="-13421"/>
            <a:chExt cx="3485318" cy="335777"/>
          </a:xfrm>
        </p:grpSpPr>
        <p:sp>
          <p:nvSpPr>
            <p:cNvPr id="52" name="Google Shape;52;p8"/>
            <p:cNvSpPr/>
            <p:nvPr/>
          </p:nvSpPr>
          <p:spPr>
            <a:xfrm>
              <a:off x="4353077" y="-13421"/>
              <a:ext cx="3485318" cy="33577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3" name="Google Shape;53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474345" y="73834"/>
              <a:ext cx="3242782" cy="19268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Diapositive de titre">
  <p:cSld name="7_Diapositive de titr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9"/>
          <p:cNvPicPr preferRelativeResize="0"/>
          <p:nvPr/>
        </p:nvPicPr>
        <p:blipFill rotWithShape="1">
          <a:blip r:embed="rId2">
            <a:alphaModFix/>
          </a:blip>
          <a:srcRect t="23392" b="23251"/>
          <a:stretch/>
        </p:blipFill>
        <p:spPr>
          <a:xfrm>
            <a:off x="327877" y="322356"/>
            <a:ext cx="11536245" cy="6296808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9"/>
          <p:cNvSpPr txBox="1">
            <a:spLocks noGrp="1"/>
          </p:cNvSpPr>
          <p:nvPr>
            <p:ph type="ctrTitle"/>
          </p:nvPr>
        </p:nvSpPr>
        <p:spPr>
          <a:xfrm>
            <a:off x="1524000" y="2232151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Montserrat SemiBold"/>
              <a:buNone/>
              <a:defRPr sz="6600" b="1" i="0" u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grpSp>
        <p:nvGrpSpPr>
          <p:cNvPr id="60" name="Google Shape;60;p9"/>
          <p:cNvGrpSpPr/>
          <p:nvPr/>
        </p:nvGrpSpPr>
        <p:grpSpPr>
          <a:xfrm>
            <a:off x="4353077" y="-13421"/>
            <a:ext cx="3485318" cy="335777"/>
            <a:chOff x="4353077" y="-13421"/>
            <a:chExt cx="3485318" cy="335777"/>
          </a:xfrm>
        </p:grpSpPr>
        <p:sp>
          <p:nvSpPr>
            <p:cNvPr id="61" name="Google Shape;61;p9"/>
            <p:cNvSpPr/>
            <p:nvPr/>
          </p:nvSpPr>
          <p:spPr>
            <a:xfrm>
              <a:off x="4353077" y="-13421"/>
              <a:ext cx="3485318" cy="33577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2" name="Google Shape;62;p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474345" y="73834"/>
              <a:ext cx="3242782" cy="19268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Diapositive de titre">
  <p:cSld name="5_Diapositive de titr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0"/>
          <p:cNvPicPr preferRelativeResize="0"/>
          <p:nvPr/>
        </p:nvPicPr>
        <p:blipFill rotWithShape="1">
          <a:blip r:embed="rId2">
            <a:alphaModFix/>
          </a:blip>
          <a:srcRect t="23712" b="24824"/>
          <a:stretch/>
        </p:blipFill>
        <p:spPr>
          <a:xfrm>
            <a:off x="326571" y="353770"/>
            <a:ext cx="11536245" cy="6142563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0"/>
          <p:cNvSpPr txBox="1">
            <a:spLocks noGrp="1"/>
          </p:cNvSpPr>
          <p:nvPr>
            <p:ph type="ctrTitle"/>
          </p:nvPr>
        </p:nvSpPr>
        <p:spPr>
          <a:xfrm>
            <a:off x="1524000" y="2232151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Montserrat SemiBold"/>
              <a:buNone/>
              <a:defRPr sz="6600" b="1" i="0" u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grpSp>
        <p:nvGrpSpPr>
          <p:cNvPr id="69" name="Google Shape;69;p10"/>
          <p:cNvGrpSpPr/>
          <p:nvPr/>
        </p:nvGrpSpPr>
        <p:grpSpPr>
          <a:xfrm>
            <a:off x="4353077" y="-13421"/>
            <a:ext cx="3485318" cy="335777"/>
            <a:chOff x="4353077" y="-13421"/>
            <a:chExt cx="3485318" cy="335777"/>
          </a:xfrm>
        </p:grpSpPr>
        <p:sp>
          <p:nvSpPr>
            <p:cNvPr id="70" name="Google Shape;70;p10"/>
            <p:cNvSpPr/>
            <p:nvPr/>
          </p:nvSpPr>
          <p:spPr>
            <a:xfrm>
              <a:off x="4353077" y="-13421"/>
              <a:ext cx="3485318" cy="33577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1" name="Google Shape;71;p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474345" y="73834"/>
              <a:ext cx="3242782" cy="19268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2401824" y="1075667"/>
            <a:ext cx="7400544" cy="90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757"/>
              </a:buClr>
              <a:buSzPts val="2800"/>
              <a:buFont typeface="Montserrat SemiBold"/>
              <a:buNone/>
              <a:defRPr sz="2800">
                <a:solidFill>
                  <a:srgbClr val="E2375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2401824" y="2050213"/>
            <a:ext cx="7400544" cy="3136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B67"/>
              </a:buClr>
              <a:buSzPts val="2000"/>
              <a:buNone/>
              <a:defRPr sz="2000">
                <a:solidFill>
                  <a:srgbClr val="1E3B67"/>
                </a:solidFill>
              </a:defRPr>
            </a:lvl1pPr>
            <a:lvl2pPr marL="914400" lvl="1" indent="-2286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3B67"/>
              </a:buClr>
              <a:buSzPts val="2400"/>
              <a:buNone/>
              <a:defRPr>
                <a:solidFill>
                  <a:srgbClr val="1E3B67"/>
                </a:solidFill>
              </a:defRPr>
            </a:lvl2pPr>
            <a:lvl3pPr marL="1371600" lvl="2" indent="-2286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3B67"/>
              </a:buClr>
              <a:buSzPts val="2000"/>
              <a:buNone/>
              <a:defRPr>
                <a:solidFill>
                  <a:srgbClr val="1E3B67"/>
                </a:solidFill>
              </a:defRPr>
            </a:lvl3pPr>
            <a:lvl4pPr marL="1828800" lvl="3" indent="-2286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3B67"/>
              </a:buClr>
              <a:buSzPts val="1800"/>
              <a:buNone/>
              <a:defRPr>
                <a:solidFill>
                  <a:srgbClr val="1E3B67"/>
                </a:solidFill>
              </a:defRPr>
            </a:lvl4pPr>
            <a:lvl5pPr marL="2286000" lvl="4" indent="-2286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3B67"/>
              </a:buClr>
              <a:buSzPts val="1800"/>
              <a:buNone/>
              <a:defRPr>
                <a:solidFill>
                  <a:srgbClr val="1E3B67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78" name="Google Shape;78;p11"/>
          <p:cNvSpPr/>
          <p:nvPr/>
        </p:nvSpPr>
        <p:spPr>
          <a:xfrm>
            <a:off x="2173224" y="2050213"/>
            <a:ext cx="45719" cy="3136519"/>
          </a:xfrm>
          <a:prstGeom prst="rect">
            <a:avLst/>
          </a:prstGeom>
          <a:gradFill>
            <a:gsLst>
              <a:gs pos="0">
                <a:srgbClr val="E23757"/>
              </a:gs>
              <a:gs pos="25000">
                <a:srgbClr val="A2385C"/>
              </a:gs>
              <a:gs pos="100000">
                <a:srgbClr val="1E3B67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9" name="Google Shape;79;p11"/>
          <p:cNvGrpSpPr/>
          <p:nvPr/>
        </p:nvGrpSpPr>
        <p:grpSpPr>
          <a:xfrm>
            <a:off x="4352032" y="2853"/>
            <a:ext cx="3485318" cy="443768"/>
            <a:chOff x="4352032" y="-89911"/>
            <a:chExt cx="3485318" cy="443768"/>
          </a:xfrm>
        </p:grpSpPr>
        <p:sp>
          <p:nvSpPr>
            <p:cNvPr id="80" name="Google Shape;80;p11"/>
            <p:cNvSpPr/>
            <p:nvPr/>
          </p:nvSpPr>
          <p:spPr>
            <a:xfrm>
              <a:off x="4352032" y="-89911"/>
              <a:ext cx="3485318" cy="44376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1" name="Google Shape;81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4473302" y="36929"/>
              <a:ext cx="3242782" cy="19268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re et contenu">
  <p:cSld name="1_Titre et contenu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3B67"/>
              </a:buClr>
              <a:buSzPts val="4400"/>
              <a:buFont typeface="Montserrat SemiBold"/>
              <a:buNone/>
              <a:defRPr>
                <a:solidFill>
                  <a:srgbClr val="1E3B67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B67"/>
              </a:buClr>
              <a:buSzPts val="2800"/>
              <a:buChar char="•"/>
              <a:defRPr>
                <a:solidFill>
                  <a:srgbClr val="1E3B67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3B67"/>
              </a:buClr>
              <a:buSzPts val="2400"/>
              <a:buChar char="•"/>
              <a:defRPr>
                <a:solidFill>
                  <a:srgbClr val="1E3B67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3B67"/>
              </a:buClr>
              <a:buSzPts val="2000"/>
              <a:buChar char="•"/>
              <a:defRPr>
                <a:solidFill>
                  <a:srgbClr val="1E3B67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3B67"/>
              </a:buClr>
              <a:buSzPts val="1800"/>
              <a:buChar char="•"/>
              <a:defRPr>
                <a:solidFill>
                  <a:srgbClr val="1E3B67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3B67"/>
              </a:buClr>
              <a:buSzPts val="1800"/>
              <a:buChar char="•"/>
              <a:defRPr>
                <a:solidFill>
                  <a:srgbClr val="1E3B67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grpSp>
        <p:nvGrpSpPr>
          <p:cNvPr id="88" name="Google Shape;88;p12"/>
          <p:cNvGrpSpPr/>
          <p:nvPr/>
        </p:nvGrpSpPr>
        <p:grpSpPr>
          <a:xfrm>
            <a:off x="4352032" y="2853"/>
            <a:ext cx="3485318" cy="443768"/>
            <a:chOff x="4352032" y="-89911"/>
            <a:chExt cx="3485318" cy="443768"/>
          </a:xfrm>
        </p:grpSpPr>
        <p:sp>
          <p:nvSpPr>
            <p:cNvPr id="89" name="Google Shape;89;p12"/>
            <p:cNvSpPr/>
            <p:nvPr/>
          </p:nvSpPr>
          <p:spPr>
            <a:xfrm>
              <a:off x="4352032" y="-89911"/>
              <a:ext cx="3485318" cy="44376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0" name="Google Shape;90;p1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4473302" y="36929"/>
              <a:ext cx="3242782" cy="19268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3B67"/>
              </a:buClr>
              <a:buSzPts val="4400"/>
              <a:buFont typeface="Montserrat SemiBold"/>
              <a:buNone/>
              <a:defRPr sz="4400" b="0" i="0" u="none" strike="noStrike" cap="none">
                <a:solidFill>
                  <a:srgbClr val="1E3B67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23757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E23757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3B67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E3B67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6F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706F6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6F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06F6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6F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06F6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b44b8c98b1_1_0"/>
          <p:cNvSpPr txBox="1">
            <a:spLocks noGrp="1"/>
          </p:cNvSpPr>
          <p:nvPr>
            <p:ph type="ctrTitle"/>
          </p:nvPr>
        </p:nvSpPr>
        <p:spPr>
          <a:xfrm>
            <a:off x="1524000" y="240226"/>
            <a:ext cx="9144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ira Sans Light"/>
              <a:buNone/>
            </a:pPr>
            <a:r>
              <a:rPr lang="fr-FR" sz="32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Nom de l’entreprise</a:t>
            </a:r>
            <a:endParaRPr sz="3200">
              <a:solidFill>
                <a:schemeClr val="dk1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graphicFrame>
        <p:nvGraphicFramePr>
          <p:cNvPr id="179" name="Google Shape;179;gb44b8c98b1_1_0"/>
          <p:cNvGraphicFramePr/>
          <p:nvPr/>
        </p:nvGraphicFramePr>
        <p:xfrm>
          <a:off x="0" y="1158733"/>
          <a:ext cx="12192000" cy="5540000"/>
        </p:xfrm>
        <a:graphic>
          <a:graphicData uri="http://schemas.openxmlformats.org/drawingml/2006/table">
            <a:tbl>
              <a:tblPr firstRow="1" bandRow="1">
                <a:noFill/>
                <a:tableStyleId>{0135D0C7-D406-4D04-9BC0-579FB3DBE798}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6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7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7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FR" sz="1600" u="none" strike="noStrike" cap="none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Insérer votre LOGO</a:t>
                      </a:r>
                      <a:endParaRPr sz="1600" u="none" strike="noStrike" cap="non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50" marR="91450" marT="45725" marB="45725"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Fira Sans Light"/>
                        <a:ea typeface="Fira Sans Light"/>
                        <a:cs typeface="Fira Sans Light"/>
                        <a:sym typeface="Fira Sans Light"/>
                      </a:endParaRPr>
                    </a:p>
                  </a:txBody>
                  <a:tcPr marL="91450" marR="91450" marT="45725" marB="45725"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78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Fira Sans Light"/>
                        <a:buNone/>
                      </a:pPr>
                      <a:r>
                        <a:rPr lang="fr-FR" sz="1600" u="none" strike="noStrike" cap="none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Site Web :</a:t>
                      </a:r>
                      <a:r>
                        <a:rPr lang="fr-FR" sz="1400" b="0" i="1" u="none" strike="noStrike" cap="none">
                          <a:solidFill>
                            <a:srgbClr val="2E75B5"/>
                          </a:solidFill>
                          <a:latin typeface="Fira Sans Light"/>
                          <a:ea typeface="Fira Sans Light"/>
                          <a:cs typeface="Fira Sans Light"/>
                          <a:sym typeface="Fira Sans Light"/>
                        </a:rPr>
                        <a:t> adresse du site web</a:t>
                      </a:r>
                      <a:endParaRPr sz="1400" b="0" i="1" u="none" strike="noStrike" cap="none">
                        <a:solidFill>
                          <a:srgbClr val="2E75B5"/>
                        </a:solidFill>
                        <a:latin typeface="Fira Sans Light"/>
                        <a:ea typeface="Fira Sans Light"/>
                        <a:cs typeface="Fira Sans Light"/>
                        <a:sym typeface="Fira Sans Light"/>
                      </a:endParaRPr>
                    </a:p>
                    <a:p>
                      <a:pPr marL="1778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Fira Sans Light"/>
                        <a:buNone/>
                      </a:pPr>
                      <a:r>
                        <a:rPr lang="fr-FR" sz="1600" u="none" strike="noStrike" cap="none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Mots clés :</a:t>
                      </a:r>
                      <a:r>
                        <a:rPr lang="fr-FR" sz="1800" b="0" u="none" strike="noStrike" cap="none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 </a:t>
                      </a:r>
                      <a:r>
                        <a:rPr lang="fr-FR" sz="1400" b="0" i="1" u="none" strike="noStrike" cap="none">
                          <a:solidFill>
                            <a:srgbClr val="2E75B5"/>
                          </a:solidFill>
                          <a:latin typeface="Fira Sans Light"/>
                          <a:ea typeface="Fira Sans Light"/>
                          <a:cs typeface="Fira Sans Light"/>
                          <a:sym typeface="Fira Sans Light"/>
                        </a:rPr>
                        <a:t>Mettre quelques mots clés définissant votre startup</a:t>
                      </a:r>
                      <a:endParaRPr sz="1400" b="0" i="1" u="none" strike="noStrike" cap="none">
                        <a:solidFill>
                          <a:srgbClr val="2E75B5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50" marR="91450" marT="45725" marB="45725"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075"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FR" sz="1600" b="1" i="0" u="none" strike="noStrike" cap="none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Proposition de valeur de l’entreprise (20 à 30 mots)</a:t>
                      </a:r>
                      <a:r>
                        <a:rPr lang="fr-FR" sz="1800" b="1" i="0" u="none" strike="noStrike" cap="none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 </a:t>
                      </a:r>
                      <a:r>
                        <a:rPr lang="fr-FR" sz="1800" u="none" strike="noStrike" cap="none">
                          <a:latin typeface="Fira Sans Light"/>
                          <a:ea typeface="Fira Sans Light"/>
                          <a:cs typeface="Fira Sans Light"/>
                          <a:sym typeface="Fira Sans Light"/>
                        </a:rPr>
                        <a:t>:</a:t>
                      </a:r>
                      <a:r>
                        <a:rPr lang="fr-FR" sz="1400" i="1" u="none" strike="noStrike" cap="none">
                          <a:solidFill>
                            <a:srgbClr val="2E75B5"/>
                          </a:solidFill>
                          <a:latin typeface="Fira Sans Light"/>
                          <a:ea typeface="Fira Sans Light"/>
                          <a:cs typeface="Fira Sans Light"/>
                          <a:sym typeface="Fira Sans Light"/>
                        </a:rPr>
                        <a:t> Que proposez-vous ? à qui ? pourquoi ? Comment vous vous différenciez ?</a:t>
                      </a:r>
                      <a:endParaRPr sz="1800" u="none" strike="noStrike" cap="none">
                        <a:solidFill>
                          <a:srgbClr val="2E75B5"/>
                        </a:solidFill>
                        <a:latin typeface="Fira Sans Light"/>
                        <a:ea typeface="Fira Sans Light"/>
                        <a:cs typeface="Fira Sans Light"/>
                        <a:sym typeface="Fira Sans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EDED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7625"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FR" sz="1600" b="1" u="none" strike="noStrike" cap="none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   Fondateurs </a:t>
                      </a:r>
                      <a:r>
                        <a:rPr lang="fr-FR" sz="1600" b="1" u="none" strike="noStrike" cap="none"/>
                        <a:t>:</a:t>
                      </a:r>
                      <a:endParaRPr sz="1600" b="1" u="none" strike="noStrike" cap="none">
                        <a:latin typeface="Fira Sans Light"/>
                        <a:ea typeface="Fira Sans Light"/>
                        <a:cs typeface="Fira Sans Light"/>
                        <a:sym typeface="Fira Sans Light"/>
                      </a:endParaRPr>
                    </a:p>
                  </a:txBody>
                  <a:tcPr marL="91450" marR="91450" marT="45725" marB="45725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FR" sz="1600" b="1" i="0" u="none" strike="noStrike" cap="none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Marché adressable :</a:t>
                      </a:r>
                      <a:endParaRPr sz="1600" u="none" strike="noStrike" cap="non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sz="1400" i="1" u="none" strike="noStrike" cap="none">
                          <a:solidFill>
                            <a:srgbClr val="2E75B5"/>
                          </a:solidFill>
                          <a:latin typeface="Fira Sans Light"/>
                          <a:ea typeface="Fira Sans Light"/>
                          <a:cs typeface="Fira Sans Light"/>
                          <a:sym typeface="Fira Sans Light"/>
                        </a:rPr>
                        <a:t>Segments de marché et taille</a:t>
                      </a:r>
                      <a:endParaRPr sz="1400" i="1" u="none" strike="noStrike" cap="none">
                        <a:solidFill>
                          <a:srgbClr val="2E75B5"/>
                        </a:solidFill>
                        <a:latin typeface="Fira Sans Light"/>
                        <a:ea typeface="Fira Sans Light"/>
                        <a:cs typeface="Fira Sans Light"/>
                        <a:sym typeface="Fira Sans Ligh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br>
                        <a:rPr lang="fr-FR" sz="1800" u="none" strike="noStrike" cap="none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</a:br>
                      <a:endParaRPr sz="1800" u="none" strike="noStrike" cap="non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br>
                        <a:rPr lang="fr-FR" sz="1600" u="none" strike="noStrike" cap="none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</a:br>
                      <a:r>
                        <a:rPr lang="fr-FR" sz="1600" b="1" i="0" u="none" strike="noStrike" cap="none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Concurrence :</a:t>
                      </a:r>
                      <a:endParaRPr sz="1600" u="none" strike="noStrike" cap="non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sz="1400" i="1" u="none" strike="noStrike" cap="none">
                          <a:solidFill>
                            <a:srgbClr val="2E75B5"/>
                          </a:solidFill>
                          <a:latin typeface="Fira Sans Light"/>
                          <a:ea typeface="Fira Sans Light"/>
                          <a:cs typeface="Fira Sans Light"/>
                          <a:sym typeface="Fira Sans Light"/>
                        </a:rPr>
                        <a:t>Key players + taille (ou autres éléments)</a:t>
                      </a:r>
                      <a:endParaRPr sz="1400" i="1" u="none" strike="noStrike" cap="none">
                        <a:solidFill>
                          <a:srgbClr val="2E75B5"/>
                        </a:solidFill>
                        <a:latin typeface="Fira Sans Light"/>
                        <a:ea typeface="Fira Sans Light"/>
                        <a:cs typeface="Fira Sans Light"/>
                        <a:sym typeface="Fira Sans Ligh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sz="1400" i="1" u="none" strike="noStrike" cap="none">
                          <a:solidFill>
                            <a:srgbClr val="2E75B5"/>
                          </a:solidFill>
                          <a:latin typeface="Fira Sans Light"/>
                          <a:ea typeface="Fira Sans Light"/>
                          <a:cs typeface="Fira Sans Light"/>
                          <a:sym typeface="Fira Sans Light"/>
                        </a:rPr>
                        <a:t>avantages concurrentiels</a:t>
                      </a:r>
                      <a:endParaRPr sz="1400" i="1" u="none" strike="noStrike" cap="none">
                        <a:solidFill>
                          <a:srgbClr val="2E75B5"/>
                        </a:solidFill>
                        <a:latin typeface="Fira Sans Light"/>
                        <a:ea typeface="Fira Sans Light"/>
                        <a:cs typeface="Fira Sans Light"/>
                        <a:sym typeface="Fira Sans Ligh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br>
                        <a:rPr lang="fr-FR" sz="1800" u="none" strike="noStrike" cap="none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</a:br>
                      <a:endParaRPr sz="1800" i="1" u="none" strike="noStrike" cap="none">
                        <a:latin typeface="Fira Sans Light"/>
                        <a:ea typeface="Fira Sans Light"/>
                        <a:cs typeface="Fira Sans Light"/>
                        <a:sym typeface="Fira Sans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80" name="Google Shape;180;gb44b8c98b1_1_0"/>
          <p:cNvGraphicFramePr/>
          <p:nvPr/>
        </p:nvGraphicFramePr>
        <p:xfrm>
          <a:off x="244905" y="3844729"/>
          <a:ext cx="3711950" cy="2341000"/>
        </p:xfrm>
        <a:graphic>
          <a:graphicData uri="http://schemas.openxmlformats.org/drawingml/2006/table">
            <a:tbl>
              <a:tblPr>
                <a:noFill/>
                <a:tableStyleId>{15F5A88C-3B95-4420-B24E-F073AC2A1A10}</a:tableStyleId>
              </a:tblPr>
              <a:tblGrid>
                <a:gridCol w="832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6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3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00" u="none" strike="noStrike" cap="none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 </a:t>
                      </a:r>
                      <a:endParaRPr sz="1100" b="1" i="0" u="none" strike="noStrike" cap="non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sz="1400" b="1" u="none" strike="noStrike" cap="none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Nom Prénom</a:t>
                      </a:r>
                      <a:endParaRPr sz="1400" b="1" i="0" u="none" strike="noStrike" cap="non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3757">
                        <a:alpha val="27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sz="1400" b="1" i="0" u="none" strike="noStrike" cap="none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%</a:t>
                      </a:r>
                      <a:r>
                        <a:rPr lang="fr-FR" b="1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 </a:t>
                      </a:r>
                      <a:r>
                        <a:rPr lang="fr-FR" sz="1400" b="1" i="0" u="none" strike="noStrike" cap="none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 d’equity</a:t>
                      </a:r>
                      <a:endParaRPr sz="1400" b="1" i="0" u="none" strike="noStrike" cap="non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3757">
                        <a:alpha val="2745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sz="1400" b="1" u="none" strike="noStrike" cap="none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 </a:t>
                      </a:r>
                      <a:r>
                        <a:rPr lang="fr-FR" sz="1400" b="1" i="0" u="none" strike="noStrike" cap="none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CEO</a:t>
                      </a:r>
                      <a:endParaRPr sz="1400" b="1" i="0" u="none" strike="noStrike" cap="non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3757">
                        <a:alpha val="27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00" i="0" u="none" strike="noStrike" cap="none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 </a:t>
                      </a:r>
                      <a:endParaRPr sz="1100" i="0" u="none" strike="noStrike" cap="non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i="0" u="none" strike="noStrike" cap="non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sz="1400" b="1" u="none" strike="noStrike" cap="none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CTO / CSO</a:t>
                      </a:r>
                      <a:endParaRPr sz="1400" b="1" i="0" u="none" strike="noStrike" cap="non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3757">
                        <a:alpha val="27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i="0" u="none" strike="noStrike" cap="non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i="0" u="none" strike="noStrike" cap="non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sz="1400" b="1" u="none" strike="noStrike" cap="none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COO</a:t>
                      </a:r>
                      <a:endParaRPr sz="1400" b="1" i="0" u="none" strike="noStrike" cap="non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3757">
                        <a:alpha val="27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i="0" u="none" strike="noStrike" cap="non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i="0" u="none" strike="noStrike" cap="non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sz="1400" b="1" u="none" strike="noStrike" cap="none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Head of sales</a:t>
                      </a:r>
                      <a:endParaRPr sz="1400" b="1" i="0" u="none" strike="noStrike" cap="non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3757">
                        <a:alpha val="27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i="0" u="none" strike="noStrike" cap="non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i="0" u="none" strike="noStrike" cap="non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81" name="Google Shape;181;gb44b8c98b1_1_0"/>
          <p:cNvGraphicFramePr/>
          <p:nvPr/>
        </p:nvGraphicFramePr>
        <p:xfrm>
          <a:off x="4324784" y="3844718"/>
          <a:ext cx="3542450" cy="2319025"/>
        </p:xfrm>
        <a:graphic>
          <a:graphicData uri="http://schemas.openxmlformats.org/drawingml/2006/table">
            <a:tbl>
              <a:tblPr>
                <a:noFill/>
                <a:tableStyleId>{15F5A88C-3B95-4420-B24E-F073AC2A1A10}</a:tableStyleId>
              </a:tblPr>
              <a:tblGrid>
                <a:gridCol w="1047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6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7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1" i="0" u="none" strike="noStrike" cap="non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sz="1400" b="1" u="none" strike="noStrike" cap="none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A date</a:t>
                      </a:r>
                      <a:endParaRPr sz="1400" b="1" i="0" u="none" strike="noStrike" cap="non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3757">
                        <a:alpha val="27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sz="1400" b="1" i="0" u="none" strike="noStrike" cap="none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N+1</a:t>
                      </a:r>
                      <a:endParaRPr sz="1400" b="1" i="0" u="none" strike="noStrike" cap="non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3757">
                        <a:alpha val="2745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sz="1400" b="1" i="0" u="none" strike="noStrike" cap="none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Tech</a:t>
                      </a:r>
                      <a:endParaRPr sz="1400" b="1" i="0" u="none" strike="noStrike" cap="non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3757">
                        <a:alpha val="27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i="0" u="none" strike="noStrike" cap="non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i="0" u="none" strike="noStrike" cap="non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sz="1400" b="1" u="none" strike="noStrike" cap="none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Commercial/Marketing</a:t>
                      </a:r>
                      <a:endParaRPr sz="1400" b="1" i="0" u="none" strike="noStrike" cap="non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3757">
                        <a:alpha val="27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i="0" u="none" strike="noStrike" cap="non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i="0" u="none" strike="noStrike" cap="non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sz="1400" b="1" u="none" strike="noStrike" cap="none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Opérations</a:t>
                      </a:r>
                      <a:endParaRPr sz="1400" b="1" i="0" u="none" strike="noStrike" cap="non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3757">
                        <a:alpha val="27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i="0" u="none" strike="noStrike" cap="non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i="0" u="none" strike="noStrike" cap="non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1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sz="1400" b="1" u="none" strike="noStrike" cap="none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TOTAL</a:t>
                      </a:r>
                      <a:endParaRPr sz="1400" b="1" i="0" u="none" strike="noStrike" cap="non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3757">
                        <a:alpha val="27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i="0" u="none" strike="noStrike" cap="non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i="0" u="none" strike="noStrike" cap="non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2" name="Google Shape;182;gb44b8c98b1_1_0"/>
          <p:cNvSpPr/>
          <p:nvPr/>
        </p:nvSpPr>
        <p:spPr>
          <a:xfrm>
            <a:off x="0" y="6322648"/>
            <a:ext cx="8111100" cy="30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Rôle des éventuels autres fondateurs :</a:t>
            </a:r>
            <a:r>
              <a:rPr lang="fr-FR" sz="1400" b="0" i="1" u="none" strike="noStrike" cap="none">
                <a:solidFill>
                  <a:srgbClr val="2E75B5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présenter le rôle des autres éventuels fondateurs </a:t>
            </a:r>
            <a:endParaRPr sz="1400" b="0" i="1" u="none" strike="noStrike" cap="none">
              <a:solidFill>
                <a:srgbClr val="2E75B5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183" name="Google Shape;183;gb44b8c98b1_1_0"/>
          <p:cNvSpPr txBox="1"/>
          <p:nvPr/>
        </p:nvSpPr>
        <p:spPr>
          <a:xfrm>
            <a:off x="4150500" y="3101100"/>
            <a:ext cx="3891000" cy="6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fr-FR" sz="16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Répartition effectifs équipe </a:t>
            </a:r>
            <a:r>
              <a:rPr lang="fr-FR" sz="18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fr-FR" sz="14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(y compris fondateurs, salariés, stagiaires…) :</a:t>
            </a:r>
            <a:endParaRPr sz="1400" b="0" i="0" u="none" strike="noStrike" cap="none">
              <a:solidFill>
                <a:srgbClr val="000000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8" name="Google Shape;188;gb44b8c98b1_1_9"/>
          <p:cNvGraphicFramePr/>
          <p:nvPr/>
        </p:nvGraphicFramePr>
        <p:xfrm>
          <a:off x="0" y="1244600"/>
          <a:ext cx="12080375" cy="5510049"/>
        </p:xfrm>
        <a:graphic>
          <a:graphicData uri="http://schemas.openxmlformats.org/drawingml/2006/table">
            <a:tbl>
              <a:tblPr firstRow="1" bandRow="1">
                <a:noFill/>
                <a:tableStyleId>{0135D0C7-D406-4D04-9BC0-579FB3DBE798}</a:tableStyleId>
              </a:tblPr>
              <a:tblGrid>
                <a:gridCol w="6997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3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03825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FR" sz="1600" u="none" strike="noStrike" cap="none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Stade d’avancement du projet :</a:t>
                      </a:r>
                      <a:endParaRPr sz="1600" u="none" strike="noStrike" cap="non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  <a:p>
                      <a:pPr marL="627062" marR="0" lvl="0" indent="-101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Fira Sans"/>
                        <a:buChar char="❑"/>
                      </a:pPr>
                      <a:r>
                        <a:rPr lang="fr-FR" sz="1600" b="0" u="none" strike="noStrike" cap="none">
                          <a:solidFill>
                            <a:schemeClr val="dk1"/>
                          </a:solidFill>
                          <a:latin typeface="Fira Sans Light"/>
                          <a:ea typeface="Fira Sans Light"/>
                          <a:cs typeface="Fira Sans Light"/>
                          <a:sym typeface="Fira Sans Light"/>
                        </a:rPr>
                        <a:t>Développement technologique</a:t>
                      </a:r>
                      <a:endParaRPr sz="1600" b="0" u="none" strike="noStrike" cap="none">
                        <a:solidFill>
                          <a:schemeClr val="dk1"/>
                        </a:solidFill>
                        <a:latin typeface="Fira Sans Light"/>
                        <a:ea typeface="Fira Sans Light"/>
                        <a:cs typeface="Fira Sans Light"/>
                        <a:sym typeface="Fira Sans Light"/>
                      </a:endParaRPr>
                    </a:p>
                    <a:p>
                      <a:pPr marL="627062" marR="0" lvl="0" indent="-101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Fira Sans"/>
                        <a:buChar char="❑"/>
                      </a:pPr>
                      <a:r>
                        <a:rPr lang="fr-FR" sz="1600" b="0" u="none" strike="noStrike" cap="none">
                          <a:solidFill>
                            <a:schemeClr val="dk1"/>
                          </a:solidFill>
                          <a:latin typeface="Fira Sans Light"/>
                          <a:ea typeface="Fira Sans Light"/>
                          <a:cs typeface="Fira Sans Light"/>
                          <a:sym typeface="Fira Sans Light"/>
                        </a:rPr>
                        <a:t>1er produit, 1er client</a:t>
                      </a:r>
                      <a:endParaRPr sz="1600" b="0" u="none" strike="noStrike" cap="none">
                        <a:solidFill>
                          <a:schemeClr val="dk1"/>
                        </a:solidFill>
                        <a:latin typeface="Fira Sans Light"/>
                        <a:ea typeface="Fira Sans Light"/>
                        <a:cs typeface="Fira Sans Light"/>
                        <a:sym typeface="Fira Sans Light"/>
                      </a:endParaRPr>
                    </a:p>
                    <a:p>
                      <a:pPr marL="627062" marR="0" lvl="0" indent="-101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Fira Sans"/>
                        <a:buChar char="❑"/>
                      </a:pPr>
                      <a:r>
                        <a:rPr lang="fr-FR" sz="1600" b="0" u="none" strike="noStrike" cap="none">
                          <a:solidFill>
                            <a:schemeClr val="dk1"/>
                          </a:solidFill>
                          <a:latin typeface="Fira Sans Light"/>
                          <a:ea typeface="Fira Sans Light"/>
                          <a:cs typeface="Fira Sans Light"/>
                          <a:sym typeface="Fira Sans Light"/>
                        </a:rPr>
                        <a:t>Développement commercial</a:t>
                      </a:r>
                      <a:endParaRPr sz="1600" b="0" u="none" strike="noStrike" cap="none">
                        <a:solidFill>
                          <a:schemeClr val="dk1"/>
                        </a:solidFill>
                        <a:latin typeface="Fira Sans Light"/>
                        <a:ea typeface="Fira Sans Light"/>
                        <a:cs typeface="Fira Sans Light"/>
                        <a:sym typeface="Fira Sans Light"/>
                      </a:endParaRPr>
                    </a:p>
                    <a:p>
                      <a:pPr marL="627062" marR="0" lvl="0" indent="-101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Fira Sans"/>
                        <a:buChar char="❑"/>
                      </a:pPr>
                      <a:r>
                        <a:rPr lang="fr-FR" sz="1600" b="0" u="none" strike="noStrike" cap="none">
                          <a:solidFill>
                            <a:schemeClr val="dk1"/>
                          </a:solidFill>
                          <a:latin typeface="Fira Sans Light"/>
                          <a:ea typeface="Fira Sans Light"/>
                          <a:cs typeface="Fira Sans Light"/>
                          <a:sym typeface="Fira Sans Light"/>
                        </a:rPr>
                        <a:t>Développement international</a:t>
                      </a:r>
                      <a:endParaRPr sz="1600" u="none" strike="noStrike" cap="non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u="none" strike="noStrike" cap="none"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EDED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8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FR" sz="1600" b="1" i="0" u="none" strike="noStrike" cap="none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Chiffres Clés (K€) :</a:t>
                      </a:r>
                      <a:endParaRPr sz="1600" u="none" strike="noStrike" cap="non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1" u="none" strike="noStrike" cap="none">
                        <a:latin typeface="Fira Sans Light"/>
                        <a:ea typeface="Fira Sans Light"/>
                        <a:cs typeface="Fira Sans Light"/>
                        <a:sym typeface="Fira Sans Ligh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1" u="none" strike="noStrike" cap="none">
                        <a:latin typeface="Fira Sans Light"/>
                        <a:ea typeface="Fira Sans Light"/>
                        <a:cs typeface="Fira Sans Light"/>
                        <a:sym typeface="Fira Sans Ligh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1" u="none" strike="noStrike" cap="none">
                        <a:latin typeface="Fira Sans Light"/>
                        <a:ea typeface="Fira Sans Light"/>
                        <a:cs typeface="Fira Sans Light"/>
                        <a:sym typeface="Fira Sans Light"/>
                      </a:endParaRPr>
                    </a:p>
                  </a:txBody>
                  <a:tcPr marL="91450" marR="91450" marT="45725" marB="45725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1600" b="1" u="none" strike="noStrike" cap="none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Business model :</a:t>
                      </a:r>
                      <a:endParaRPr sz="1800" b="1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E75B5"/>
                        </a:buClr>
                        <a:buSzPts val="1200"/>
                        <a:buFont typeface="Fira Sans Light"/>
                        <a:buNone/>
                      </a:pPr>
                      <a:r>
                        <a:rPr lang="fr-FR" sz="1400" i="1" u="none" strike="noStrike" cap="none">
                          <a:solidFill>
                            <a:srgbClr val="2E75B5"/>
                          </a:solidFill>
                          <a:latin typeface="Fira Sans Light"/>
                          <a:ea typeface="Fira Sans Light"/>
                          <a:cs typeface="Fira Sans Light"/>
                          <a:sym typeface="Fira Sans Light"/>
                        </a:rPr>
                        <a:t>Présenter ici votre business model 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i="1" u="none" strike="noStrike" cap="none">
                        <a:latin typeface="Fira Sans Light"/>
                        <a:ea typeface="Fira Sans Light"/>
                        <a:cs typeface="Fira Sans Light"/>
                        <a:sym typeface="Fira Sans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9" name="Google Shape;189;gb44b8c98b1_1_9"/>
          <p:cNvGraphicFramePr/>
          <p:nvPr/>
        </p:nvGraphicFramePr>
        <p:xfrm>
          <a:off x="215006" y="3762970"/>
          <a:ext cx="6549150" cy="1514650"/>
        </p:xfrm>
        <a:graphic>
          <a:graphicData uri="http://schemas.openxmlformats.org/drawingml/2006/table">
            <a:tbl>
              <a:tblPr>
                <a:noFill/>
                <a:tableStyleId>{15F5A88C-3B95-4420-B24E-F073AC2A1A10}</a:tableStyleId>
              </a:tblPr>
              <a:tblGrid>
                <a:gridCol w="131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2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5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9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1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1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1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00" u="none" strike="noStrike" cap="none"/>
                        <a:t> </a:t>
                      </a:r>
                      <a:endParaRPr sz="1100" b="1" i="0" u="none" strike="noStrike" cap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sz="1400" b="1" i="0" u="none" strike="noStrike" cap="none">
                          <a:solidFill>
                            <a:srgbClr val="0C0C0C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2020 (réalisé)</a:t>
                      </a:r>
                      <a:endParaRPr sz="1400" b="1" i="0" u="none" strike="noStrike" cap="none">
                        <a:solidFill>
                          <a:srgbClr val="0C0C0C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3757">
                        <a:alpha val="27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sz="1400" b="1" u="none" strike="noStrike" cap="none">
                          <a:solidFill>
                            <a:srgbClr val="0C0C0C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2021</a:t>
                      </a:r>
                      <a:endParaRPr sz="1400" b="1" u="none" strike="noStrike" cap="none">
                        <a:solidFill>
                          <a:srgbClr val="0C0C0C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sz="1400" b="1" u="none" strike="noStrike" cap="none">
                          <a:solidFill>
                            <a:srgbClr val="0C0C0C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 </a:t>
                      </a:r>
                      <a:r>
                        <a:rPr lang="fr-FR" sz="1400" b="1" i="0" u="none" strike="noStrike" cap="none">
                          <a:solidFill>
                            <a:srgbClr val="0C0C0C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(</a:t>
                      </a:r>
                      <a:r>
                        <a:rPr lang="fr-FR" sz="1400" b="1" u="none" strike="noStrike" cap="none">
                          <a:solidFill>
                            <a:srgbClr val="0C0C0C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à date</a:t>
                      </a:r>
                      <a:r>
                        <a:rPr lang="fr-FR" sz="1400" b="1" i="0" u="none" strike="noStrike" cap="none">
                          <a:solidFill>
                            <a:srgbClr val="0C0C0C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)</a:t>
                      </a:r>
                      <a:endParaRPr sz="1400" b="1" i="0" u="none" strike="noStrike" cap="none">
                        <a:solidFill>
                          <a:srgbClr val="0C0C0C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3757">
                        <a:alpha val="27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sz="1400" b="1" u="none" strike="noStrike" cap="none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2021</a:t>
                      </a:r>
                      <a:endParaRPr sz="1400" b="1" i="0" u="none" strike="noStrike" cap="none">
                        <a:solidFill>
                          <a:srgbClr val="0C0C0C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3757">
                        <a:alpha val="27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sz="1400" b="1" u="none" strike="noStrike" cap="none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2022</a:t>
                      </a:r>
                      <a:endParaRPr sz="1400" b="1" i="0" u="none" strike="noStrike" cap="none">
                        <a:solidFill>
                          <a:srgbClr val="FFFFFF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3757">
                        <a:alpha val="27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sz="1400" b="1" u="none" strike="noStrike" cap="none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2023</a:t>
                      </a:r>
                      <a:endParaRPr sz="1400" b="1" i="0" u="none" strike="noStrike" cap="none">
                        <a:solidFill>
                          <a:srgbClr val="FFFFFF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3757">
                        <a:alpha val="2745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sz="1400" b="1" u="none" strike="noStrike" cap="none"/>
                        <a:t>CA (en K€ )</a:t>
                      </a:r>
                      <a:endParaRPr sz="1400" b="1" i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3757">
                        <a:alpha val="27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i="0" u="none" strike="noStrike" cap="non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i="0" u="none" strike="noStrike" cap="non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i="0" u="none" strike="noStrike" cap="non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00" u="none" strike="noStrike" cap="none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 </a:t>
                      </a:r>
                      <a:endParaRPr sz="1100" i="0" u="none" strike="noStrike" cap="non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00" u="none" strike="noStrike" cap="none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 </a:t>
                      </a:r>
                      <a:endParaRPr sz="1100" i="0" u="none" strike="noStrike" cap="non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sz="1400" b="1" u="none" strike="noStrike" cap="none"/>
                        <a:t>Financements</a:t>
                      </a:r>
                      <a:endParaRPr sz="1400" b="1" i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3757">
                        <a:alpha val="27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i="0" u="none" strike="noStrike" cap="non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i="0" u="none" strike="noStrike" cap="non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i="0" u="none" strike="noStrike" cap="non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i="0" u="none" strike="noStrike" cap="non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i="0" u="none" strike="noStrike" cap="non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0" name="Google Shape;190;gb44b8c98b1_1_9"/>
          <p:cNvSpPr txBox="1"/>
          <p:nvPr/>
        </p:nvSpPr>
        <p:spPr>
          <a:xfrm>
            <a:off x="4269775" y="1244600"/>
            <a:ext cx="7695900" cy="16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Commercialisation :</a:t>
            </a:r>
            <a:endParaRPr sz="1600" b="0" i="0" u="none" strike="noStrike" cap="non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Light"/>
              <a:buChar char="●"/>
            </a:pPr>
            <a:r>
              <a:rPr lang="fr-FR" sz="16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Date de commercialisation : </a:t>
            </a:r>
            <a:r>
              <a:rPr lang="fr-FR" sz="1400" b="0" i="1" u="none" strike="noStrike" cap="none">
                <a:solidFill>
                  <a:srgbClr val="2E75B5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Indiquer la date de sortie du produit/service</a:t>
            </a:r>
            <a:endParaRPr sz="1400" b="0" i="1" u="none" strike="noStrike" cap="none">
              <a:solidFill>
                <a:srgbClr val="2E75B5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ira Sans Light"/>
              <a:buChar char="●"/>
            </a:pPr>
            <a:r>
              <a:rPr lang="fr-FR" sz="16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Date de la première vente :</a:t>
            </a:r>
            <a:endParaRPr sz="1600" b="0" i="0" u="none" strike="noStrike" cap="none">
              <a:solidFill>
                <a:schemeClr val="dk1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ira Sans Light"/>
              <a:buChar char="●"/>
            </a:pPr>
            <a:r>
              <a:rPr lang="fr-FR" sz="16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Nombre de clients à date : </a:t>
            </a:r>
            <a:endParaRPr sz="1600" b="0" i="0" u="none" strike="noStrike" cap="none">
              <a:solidFill>
                <a:schemeClr val="dk1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Light"/>
              <a:buChar char="●"/>
            </a:pPr>
            <a:r>
              <a:rPr lang="fr-FR" sz="16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Panier moyen : </a:t>
            </a:r>
            <a:r>
              <a:rPr lang="fr-FR" sz="1400" b="0" i="1" u="none" strike="noStrike" cap="none">
                <a:solidFill>
                  <a:srgbClr val="2E75B5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Indiquer la dépense moyenne par client </a:t>
            </a:r>
            <a:endParaRPr sz="1400" b="0" i="0" u="none" strike="noStrike" cap="non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Light"/>
              <a:buChar char="●"/>
            </a:pPr>
            <a:r>
              <a:rPr lang="fr-FR" sz="16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Références clients : </a:t>
            </a:r>
            <a:r>
              <a:rPr lang="fr-FR" sz="1400" b="0" i="1" u="none" strike="noStrike" cap="none">
                <a:solidFill>
                  <a:srgbClr val="2E75B5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Citer quelques noms de clients</a:t>
            </a:r>
            <a:endParaRPr sz="1400" b="0" i="1" u="none" strike="noStrike" cap="none">
              <a:solidFill>
                <a:srgbClr val="2E75B5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191" name="Google Shape;191;gb44b8c98b1_1_9"/>
          <p:cNvSpPr/>
          <p:nvPr/>
        </p:nvSpPr>
        <p:spPr>
          <a:xfrm>
            <a:off x="138800" y="5390700"/>
            <a:ext cx="6549300" cy="1243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Principaux KPI</a:t>
            </a:r>
            <a:r>
              <a:rPr lang="fr-FR" sz="18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: </a:t>
            </a:r>
            <a:r>
              <a:rPr lang="fr-FR" sz="1400" b="0" i="1" u="none" strike="noStrike" cap="none">
                <a:solidFill>
                  <a:srgbClr val="2E75B5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Présenter vos principaux KPI et leurs évolutions</a:t>
            </a:r>
            <a:endParaRPr sz="1400" b="0" i="1" u="none" strike="noStrike" cap="none">
              <a:solidFill>
                <a:srgbClr val="2E75B5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400"/>
              <a:buFont typeface="Fira Sans Light"/>
              <a:buChar char="●"/>
            </a:pPr>
            <a:r>
              <a:rPr lang="fr-FR" sz="1400" b="0" i="1" u="none" strike="noStrike" cap="none">
                <a:solidFill>
                  <a:srgbClr val="2E75B5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KPI1</a:t>
            </a:r>
            <a:endParaRPr sz="1400" b="0" i="1" u="none" strike="noStrike" cap="none">
              <a:solidFill>
                <a:srgbClr val="2E75B5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400"/>
              <a:buFont typeface="Fira Sans Light"/>
              <a:buChar char="●"/>
            </a:pPr>
            <a:r>
              <a:rPr lang="fr-FR" sz="1400" b="0" i="1" u="none" strike="noStrike" cap="none">
                <a:solidFill>
                  <a:srgbClr val="2E75B5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KP2</a:t>
            </a:r>
            <a:endParaRPr sz="1400" b="0" i="1" u="none" strike="noStrike" cap="none">
              <a:solidFill>
                <a:srgbClr val="2E75B5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400"/>
              <a:buFont typeface="Fira Sans Light"/>
              <a:buChar char="●"/>
            </a:pPr>
            <a:r>
              <a:rPr lang="fr-FR" sz="1400" b="0" i="1" u="none" strike="noStrike" cap="none">
                <a:solidFill>
                  <a:srgbClr val="2E75B5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KP3</a:t>
            </a:r>
            <a:endParaRPr sz="1400" b="0" i="1" u="none" strike="noStrike" cap="none">
              <a:solidFill>
                <a:srgbClr val="2E75B5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400"/>
              <a:buFont typeface="Fira Sans Light"/>
              <a:buChar char="●"/>
            </a:pPr>
            <a:r>
              <a:rPr lang="fr-FR" sz="1400" b="0" i="1" u="none" strike="noStrike" cap="none">
                <a:solidFill>
                  <a:srgbClr val="2E75B5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...</a:t>
            </a:r>
            <a:endParaRPr sz="1400" b="0" i="1" u="none" strike="noStrike" cap="none">
              <a:solidFill>
                <a:srgbClr val="2E75B5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192" name="Google Shape;192;gb44b8c98b1_1_9"/>
          <p:cNvSpPr txBox="1">
            <a:spLocks noGrp="1"/>
          </p:cNvSpPr>
          <p:nvPr>
            <p:ph type="ctrTitle"/>
          </p:nvPr>
        </p:nvSpPr>
        <p:spPr>
          <a:xfrm>
            <a:off x="1524000" y="240226"/>
            <a:ext cx="9144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ira Sans Light"/>
              <a:buNone/>
            </a:pPr>
            <a:r>
              <a:rPr lang="fr-FR" sz="32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Nom de l’entreprise</a:t>
            </a:r>
            <a:endParaRPr sz="3200">
              <a:solidFill>
                <a:schemeClr val="dk1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Wilc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242</Words>
  <Application>Microsoft Office PowerPoint</Application>
  <PresentationFormat>Grand écran</PresentationFormat>
  <Paragraphs>62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9" baseType="lpstr">
      <vt:lpstr>Calibri</vt:lpstr>
      <vt:lpstr>Fira Sans Light</vt:lpstr>
      <vt:lpstr>Arial</vt:lpstr>
      <vt:lpstr>Fira Sans ExtraLight</vt:lpstr>
      <vt:lpstr>Montserrat SemiBold</vt:lpstr>
      <vt:lpstr>Fira Sans</vt:lpstr>
      <vt:lpstr>ThèmeWilco</vt:lpstr>
      <vt:lpstr>Nom de l’entreprise</vt:lpstr>
      <vt:lpstr>Nom de l’entreprise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 de l’entreprise</dc:title>
  <dc:creator>clara.missoffe</dc:creator>
  <cp:lastModifiedBy>Alexandre MENARD</cp:lastModifiedBy>
  <cp:revision>1</cp:revision>
  <dcterms:created xsi:type="dcterms:W3CDTF">2017-09-13T14:17:16Z</dcterms:created>
  <dcterms:modified xsi:type="dcterms:W3CDTF">2021-07-09T15:11:02Z</dcterms:modified>
</cp:coreProperties>
</file>